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74" r:id="rId9"/>
    <p:sldId id="275" r:id="rId10"/>
    <p:sldId id="268" r:id="rId11"/>
    <p:sldId id="276" r:id="rId12"/>
    <p:sldId id="277" r:id="rId13"/>
    <p:sldId id="282" r:id="rId14"/>
    <p:sldId id="281" r:id="rId15"/>
    <p:sldId id="279" r:id="rId16"/>
    <p:sldId id="280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B067E3-781F-494E-A2DE-2E1A72A6DD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59803C27-60A8-49C7-8BD1-A38EC72322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28E35E0-EDEF-4E4A-A440-22626CC2E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D4AD8B4-F78D-4A9E-9F0E-0D6B2792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0244649-EAAC-48CB-8604-28923A63C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86865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07D1E9-D774-4A18-B53F-2E2AEA4C4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3A9A568-746B-4F1B-B4A3-280169AAA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E9E75E1-3F1F-499C-8AFA-697B2FD0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89D863-F258-422F-ACF3-BF632BF50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F2010FF-A619-4EC4-ABDE-3132B7518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7570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57038E90-ACA3-414D-9C91-C13259684C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D520C59-1241-4AF8-9D42-1B1D76B4B1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82E047D-7DAF-476D-9D99-AE1BA416A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FE945FD-68F3-4669-B981-ED51A167E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695C1EA-2DE9-477E-BDA8-7EECFA887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87972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9FF933-4002-4A25-89D2-DC87924F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35FABE3-9CD5-4179-B822-DAB01BF74F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F3E560E-776D-4B1B-B281-693F94346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F72C07-B85F-4E91-B814-AAA55C19C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E8D6911-6627-4A44-8DD6-DC03BB821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7927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152A2BC-B29D-4CCF-B5A8-51CFC3705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AC7101E-8DF5-4450-B165-76C6313A3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9F9E169-4138-4E6B-A6DC-460BF6E64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D3CA41D-C131-4D7F-B65D-6E8D0F6E5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6ED3DB6-D19F-4DFD-B80A-4C8919302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81893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D8C292-5FDF-469F-BA94-6E9F98C23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A89D720-CA20-4E27-9866-9453230EB8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E35D889-8520-4B46-AE9A-18F303865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CBC78AB-F62B-4214-8461-65DC81A94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22207EE-1D99-4781-BD4A-18985395C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9C3A16A-A6B6-4D9A-96A6-ED2AFA793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82424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87DBAE-3809-4B5C-B622-C8B75DBCE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789B4D6-1D3D-433E-8AF3-199620C5A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5DB9031-16CB-4F86-B11E-C2CD815DB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2AC0E1F6-D96D-4CFB-AF93-8D3D609EE9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46B0655-0AAE-45B9-B241-B1DF2F5C1B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FE7BBD7B-DC04-4771-935A-680117098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5E68203-17D3-461F-8F6C-A2C4BB15F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EC65DF6-98B5-4E3B-A7D8-BAF1AF853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33515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B8AF16-4CE9-43CF-901C-1FD3924E7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6CAF6F7C-10FB-49A1-8EDF-E4B2B175D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B7F2C68-48BA-40D3-B834-B97A0CC49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518133F-C9D9-423B-90D2-4089F60AC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81623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5AE6AB39-DAA8-4639-BB29-A8F8FDF5F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A05AE1A-08AE-4F9C-9D93-564A85B9C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D04CC7BA-3550-4ACA-986C-B8C636D99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5910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2744CC-6A5E-41A6-808C-F1B1CCDEA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B7AA3D7-BBCB-4F63-A0CB-B4AF339FBC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9D320A9-1094-4469-AFC7-A10A825597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EF1234F-1B83-49A0-B9C5-0634716C4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3C00313-183D-4CF3-935D-48368CA25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AB7B643-F115-4707-8D98-625D1AD71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3587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7F058DA-1A68-4392-9E15-F915FDCEE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CCDA9D6-66B9-43CC-8F79-55B67D0680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416AF14-74C3-4419-80E0-0058BADC6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09EED57-71C3-4899-8D91-289FE5EB0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3246B3E-ECCE-4A8E-9B74-74A499A39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553C090-32BD-4B9A-9491-6144DBDDE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10990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C0EBFC59-B106-472C-AF96-C9A7FB23D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5268F6B-B517-4C47-AA7D-125062BE4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35D0B2C-C715-4F88-BF13-7BECCFBE5A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6ACBB-6B5D-4422-A963-62B54722F794}" type="datetimeFigureOut">
              <a:rPr lang="hr-HR" smtClean="0"/>
              <a:t>24.12.2020.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DE3BB20-A6B9-416B-918E-9C1BE8F6C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D52C26E-F8FE-4BD4-9B25-5DE51509E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002F3-96EA-4309-8C74-8AE6DCEF1AF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6397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n/photo/63223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id="{EF677F94-BE6E-48E0-9F01-A0E17F4A4E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 dirty="0" err="1">
                <a:solidFill>
                  <a:srgbClr val="7030A0"/>
                </a:solidFill>
              </a:rPr>
              <a:t>Unit</a:t>
            </a:r>
            <a:r>
              <a:rPr lang="hr-HR" b="1" dirty="0">
                <a:solidFill>
                  <a:srgbClr val="7030A0"/>
                </a:solidFill>
              </a:rPr>
              <a:t> 4: At </a:t>
            </a:r>
            <a:r>
              <a:rPr lang="hr-HR" b="1" dirty="0" err="1">
                <a:solidFill>
                  <a:srgbClr val="7030A0"/>
                </a:solidFill>
              </a:rPr>
              <a:t>the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airport</a:t>
            </a:r>
            <a:endParaRPr lang="hr-HR" b="1" dirty="0">
              <a:solidFill>
                <a:srgbClr val="7030A0"/>
              </a:solidFill>
            </a:endParaRPr>
          </a:p>
        </p:txBody>
      </p:sp>
      <p:sp>
        <p:nvSpPr>
          <p:cNvPr id="7" name="Podnaslov 6">
            <a:extLst>
              <a:ext uri="{FF2B5EF4-FFF2-40B4-BE49-F238E27FC236}">
                <a16:creationId xmlns:a16="http://schemas.microsoft.com/office/drawing/2014/main" id="{0338876B-24B2-45B0-BB59-4AE8C45C7E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>
                <a:solidFill>
                  <a:schemeClr val="accent2"/>
                </a:solidFill>
              </a:rPr>
              <a:t>Prema udžbeniku </a:t>
            </a:r>
            <a:r>
              <a:rPr lang="hr-HR" i="1" dirty="0" err="1">
                <a:solidFill>
                  <a:schemeClr val="accent2"/>
                </a:solidFill>
              </a:rPr>
              <a:t>Dip</a:t>
            </a:r>
            <a:r>
              <a:rPr lang="hr-HR" i="1" dirty="0">
                <a:solidFill>
                  <a:schemeClr val="accent2"/>
                </a:solidFill>
              </a:rPr>
              <a:t> </a:t>
            </a:r>
            <a:r>
              <a:rPr lang="hr-HR" i="1" dirty="0" err="1">
                <a:solidFill>
                  <a:schemeClr val="accent2"/>
                </a:solidFill>
              </a:rPr>
              <a:t>in</a:t>
            </a:r>
            <a:r>
              <a:rPr lang="hr-HR" i="1" dirty="0">
                <a:solidFill>
                  <a:schemeClr val="accent2"/>
                </a:solidFill>
              </a:rPr>
              <a:t> 6</a:t>
            </a:r>
            <a:r>
              <a:rPr lang="hr-HR" dirty="0">
                <a:solidFill>
                  <a:schemeClr val="accent2"/>
                </a:solidFill>
              </a:rPr>
              <a:t>, Školska knjiga</a:t>
            </a:r>
          </a:p>
        </p:txBody>
      </p:sp>
    </p:spTree>
    <p:extLst>
      <p:ext uri="{BB962C8B-B14F-4D97-AF65-F5344CB8AC3E}">
        <p14:creationId xmlns:p14="http://schemas.microsoft.com/office/powerpoint/2010/main" val="654854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id="{D6251643-236E-474B-9892-CC1490B78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Language</a:t>
            </a:r>
            <a:r>
              <a:rPr lang="hr-HR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focus</a:t>
            </a:r>
            <a:r>
              <a:rPr lang="hr-HR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7836CDE-515D-4F25-881A-DB1AC475B6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>
                <a:solidFill>
                  <a:srgbClr val="7030A0"/>
                </a:solidFill>
              </a:rPr>
              <a:t>PRESENT SIMPLE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3EC1076A-080A-4013-BCE6-20002F52968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 i="1" dirty="0"/>
          </a:p>
          <a:p>
            <a:r>
              <a:rPr lang="en-US" i="1" dirty="0">
                <a:solidFill>
                  <a:schemeClr val="accent2"/>
                </a:solidFill>
              </a:rPr>
              <a:t>Facts, routine, timetable</a:t>
            </a:r>
          </a:p>
          <a:p>
            <a:endParaRPr lang="en-US" dirty="0"/>
          </a:p>
          <a:p>
            <a:r>
              <a:rPr lang="en-US" dirty="0"/>
              <a:t>I </a:t>
            </a:r>
            <a:r>
              <a:rPr lang="en-US" i="1" dirty="0"/>
              <a:t>often</a:t>
            </a:r>
            <a:r>
              <a:rPr lang="en-US" dirty="0"/>
              <a:t> </a:t>
            </a:r>
            <a:r>
              <a:rPr lang="en-US" b="1" u="sng" dirty="0"/>
              <a:t>travel</a:t>
            </a:r>
            <a:r>
              <a:rPr lang="en-US" dirty="0"/>
              <a:t>.</a:t>
            </a:r>
          </a:p>
          <a:p>
            <a:r>
              <a:rPr lang="en-US" dirty="0"/>
              <a:t>She </a:t>
            </a:r>
            <a:r>
              <a:rPr lang="en-US" b="1" u="sng" dirty="0"/>
              <a:t>doesn’t </a:t>
            </a:r>
            <a:r>
              <a:rPr lang="hr-HR" b="1" u="sng" dirty="0" err="1"/>
              <a:t>like</a:t>
            </a:r>
            <a:r>
              <a:rPr lang="en-US" b="1" u="sng" dirty="0"/>
              <a:t> </a:t>
            </a:r>
            <a:r>
              <a:rPr lang="hr-HR" dirty="0" err="1"/>
              <a:t>travelling</a:t>
            </a:r>
            <a:r>
              <a:rPr lang="hr-HR" dirty="0"/>
              <a:t>.</a:t>
            </a:r>
          </a:p>
        </p:txBody>
      </p:sp>
      <p:sp>
        <p:nvSpPr>
          <p:cNvPr id="7" name="Rezervirano mjesto teksta 6">
            <a:extLst>
              <a:ext uri="{FF2B5EF4-FFF2-40B4-BE49-F238E27FC236}">
                <a16:creationId xmlns:a16="http://schemas.microsoft.com/office/drawing/2014/main" id="{83B34D3A-DE95-4ABB-B908-911AF95AB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hr-HR" dirty="0">
                <a:solidFill>
                  <a:srgbClr val="7030A0"/>
                </a:solidFill>
              </a:rPr>
              <a:t>PRESENT CONTINUOUS</a:t>
            </a:r>
          </a:p>
        </p:txBody>
      </p:sp>
      <p:sp>
        <p:nvSpPr>
          <p:cNvPr id="8" name="Rezervirano mjesto sadržaja 7">
            <a:extLst>
              <a:ext uri="{FF2B5EF4-FFF2-40B4-BE49-F238E27FC236}">
                <a16:creationId xmlns:a16="http://schemas.microsoft.com/office/drawing/2014/main" id="{26124C0A-9BDF-4A38-BE6D-89B2304DC92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hr-HR" i="1" dirty="0"/>
          </a:p>
          <a:p>
            <a:r>
              <a:rPr lang="en-US" i="1" dirty="0">
                <a:solidFill>
                  <a:schemeClr val="accent2"/>
                </a:solidFill>
              </a:rPr>
              <a:t>Something happening at t</a:t>
            </a:r>
            <a:r>
              <a:rPr lang="hr-HR" i="1" dirty="0">
                <a:solidFill>
                  <a:schemeClr val="accent2"/>
                </a:solidFill>
              </a:rPr>
              <a:t>he</a:t>
            </a:r>
            <a:r>
              <a:rPr lang="en-US" i="1" dirty="0">
                <a:solidFill>
                  <a:schemeClr val="accent2"/>
                </a:solidFill>
              </a:rPr>
              <a:t> moment of speaking, fixed planes in the future</a:t>
            </a:r>
          </a:p>
          <a:p>
            <a:endParaRPr lang="en-US" dirty="0"/>
          </a:p>
          <a:p>
            <a:r>
              <a:rPr lang="en-US" dirty="0"/>
              <a:t>I </a:t>
            </a:r>
            <a:r>
              <a:rPr lang="en-US" b="1" u="sng" dirty="0"/>
              <a:t>am travelling </a:t>
            </a:r>
            <a:r>
              <a:rPr lang="en-US" i="1" dirty="0"/>
              <a:t>tomorrow</a:t>
            </a:r>
            <a:r>
              <a:rPr lang="en-US" dirty="0"/>
              <a:t>.</a:t>
            </a:r>
          </a:p>
          <a:p>
            <a:r>
              <a:rPr lang="en-US" dirty="0"/>
              <a:t>She </a:t>
            </a:r>
            <a:r>
              <a:rPr lang="en-US" b="1" u="sng" dirty="0"/>
              <a:t>isn’t </a:t>
            </a:r>
            <a:r>
              <a:rPr lang="hr-HR" b="1" u="sng" dirty="0" err="1"/>
              <a:t>talking</a:t>
            </a:r>
            <a:r>
              <a:rPr lang="en-US" b="1" u="sng" dirty="0"/>
              <a:t> </a:t>
            </a:r>
            <a:r>
              <a:rPr lang="en-US" i="1" dirty="0"/>
              <a:t>now</a:t>
            </a:r>
            <a:r>
              <a:rPr lang="hr-H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93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32F8522-C62C-4858-92F2-1B9C52345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WORKBOOK 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102/ E</a:t>
            </a:r>
          </a:p>
        </p:txBody>
      </p:sp>
      <p:sp>
        <p:nvSpPr>
          <p:cNvPr id="12" name="Rezervirano mjesto teksta 11">
            <a:extLst>
              <a:ext uri="{FF2B5EF4-FFF2-40B4-BE49-F238E27FC236}">
                <a16:creationId xmlns:a16="http://schemas.microsoft.com/office/drawing/2014/main" id="{4ED4415C-D54C-4FED-A52A-D5DE1E9C84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sadržaja 8">
            <a:extLst>
              <a:ext uri="{FF2B5EF4-FFF2-40B4-BE49-F238E27FC236}">
                <a16:creationId xmlns:a16="http://schemas.microsoft.com/office/drawing/2014/main" id="{9AE7CAA9-FCDA-4A55-BD7D-B56CE9C1EA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 dirty="0"/>
          </a:p>
          <a:p>
            <a:r>
              <a:rPr lang="hr-HR" u="sng" dirty="0"/>
              <a:t>Svaki dan </a:t>
            </a:r>
            <a:r>
              <a:rPr lang="hr-HR" b="1" dirty="0">
                <a:solidFill>
                  <a:schemeClr val="accent2"/>
                </a:solidFill>
              </a:rPr>
              <a:t>idem </a:t>
            </a:r>
            <a:r>
              <a:rPr lang="hr-HR" dirty="0"/>
              <a:t>u školu busom.</a:t>
            </a:r>
          </a:p>
          <a:p>
            <a:endParaRPr lang="hr-HR" dirty="0"/>
          </a:p>
          <a:p>
            <a:r>
              <a:rPr lang="hr-HR" u="sng" dirty="0"/>
              <a:t>Danas</a:t>
            </a:r>
            <a:r>
              <a:rPr lang="hr-HR" b="1" dirty="0">
                <a:solidFill>
                  <a:schemeClr val="accent2"/>
                </a:solidFill>
              </a:rPr>
              <a:t> idem </a:t>
            </a:r>
            <a:r>
              <a:rPr lang="hr-HR" dirty="0"/>
              <a:t>u školu biciklom.</a:t>
            </a:r>
          </a:p>
        </p:txBody>
      </p:sp>
      <p:sp>
        <p:nvSpPr>
          <p:cNvPr id="13" name="Rezervirano mjesto teksta 12">
            <a:extLst>
              <a:ext uri="{FF2B5EF4-FFF2-40B4-BE49-F238E27FC236}">
                <a16:creationId xmlns:a16="http://schemas.microsoft.com/office/drawing/2014/main" id="{9CD5D997-57DF-4678-9DD3-60B85EE9F2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2050" name="Picture 2" descr="🇭🇷 Flag for Croatia Emoji">
            <a:extLst>
              <a:ext uri="{FF2B5EF4-FFF2-40B4-BE49-F238E27FC236}">
                <a16:creationId xmlns:a16="http://schemas.microsoft.com/office/drawing/2014/main" id="{08668874-8454-4F52-A547-6D5F0B2E0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1563090"/>
            <a:ext cx="1258691" cy="125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zervirano mjesto sadržaja 13">
            <a:extLst>
              <a:ext uri="{FF2B5EF4-FFF2-40B4-BE49-F238E27FC236}">
                <a16:creationId xmlns:a16="http://schemas.microsoft.com/office/drawing/2014/main" id="{2D11D821-E5AA-4C4F-AE89-8E5F0BC49A0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hr-HR" dirty="0"/>
          </a:p>
          <a:p>
            <a:r>
              <a:rPr lang="hr-HR" dirty="0"/>
              <a:t>I </a:t>
            </a:r>
            <a:r>
              <a:rPr lang="hr-HR" b="1" dirty="0" err="1">
                <a:solidFill>
                  <a:schemeClr val="accent2"/>
                </a:solidFill>
              </a:rPr>
              <a:t>go</a:t>
            </a:r>
            <a:r>
              <a:rPr lang="hr-HR" dirty="0"/>
              <a:t> to </a:t>
            </a:r>
            <a:r>
              <a:rPr lang="hr-HR" dirty="0" err="1"/>
              <a:t>school</a:t>
            </a:r>
            <a:r>
              <a:rPr lang="hr-HR" dirty="0"/>
              <a:t> </a:t>
            </a:r>
            <a:r>
              <a:rPr lang="hr-HR" dirty="0" err="1"/>
              <a:t>by</a:t>
            </a:r>
            <a:r>
              <a:rPr lang="hr-HR" dirty="0"/>
              <a:t> bus </a:t>
            </a:r>
            <a:r>
              <a:rPr lang="hr-HR" u="sng" dirty="0" err="1"/>
              <a:t>every</a:t>
            </a:r>
            <a:r>
              <a:rPr lang="hr-HR" u="sng" dirty="0"/>
              <a:t> </a:t>
            </a:r>
            <a:r>
              <a:rPr lang="hr-HR" u="sng" dirty="0" err="1"/>
              <a:t>day</a:t>
            </a:r>
            <a:r>
              <a:rPr lang="hr-HR" dirty="0"/>
              <a:t>.</a:t>
            </a:r>
          </a:p>
          <a:p>
            <a:endParaRPr lang="hr-HR" dirty="0"/>
          </a:p>
          <a:p>
            <a:r>
              <a:rPr lang="hr-HR" dirty="0"/>
              <a:t>I </a:t>
            </a:r>
            <a:r>
              <a:rPr lang="hr-HR" b="1" dirty="0">
                <a:solidFill>
                  <a:schemeClr val="accent2"/>
                </a:solidFill>
              </a:rPr>
              <a:t>am </a:t>
            </a:r>
            <a:r>
              <a:rPr lang="hr-HR" b="1" dirty="0" err="1">
                <a:solidFill>
                  <a:schemeClr val="accent2"/>
                </a:solidFill>
              </a:rPr>
              <a:t>going</a:t>
            </a:r>
            <a:r>
              <a:rPr lang="hr-HR" b="1" dirty="0">
                <a:solidFill>
                  <a:schemeClr val="accent2"/>
                </a:solidFill>
              </a:rPr>
              <a:t> </a:t>
            </a:r>
            <a:r>
              <a:rPr lang="hr-HR" dirty="0"/>
              <a:t>to </a:t>
            </a:r>
            <a:r>
              <a:rPr lang="hr-HR" dirty="0" err="1"/>
              <a:t>school</a:t>
            </a:r>
            <a:r>
              <a:rPr lang="hr-HR" dirty="0"/>
              <a:t> </a:t>
            </a:r>
            <a:r>
              <a:rPr lang="hr-HR" dirty="0" err="1"/>
              <a:t>by</a:t>
            </a:r>
            <a:r>
              <a:rPr lang="hr-HR" dirty="0"/>
              <a:t> bike </a:t>
            </a:r>
            <a:r>
              <a:rPr lang="hr-HR" u="sng" dirty="0" err="1"/>
              <a:t>today</a:t>
            </a:r>
            <a:r>
              <a:rPr lang="hr-HR" dirty="0"/>
              <a:t>.</a:t>
            </a:r>
          </a:p>
        </p:txBody>
      </p:sp>
      <p:pic>
        <p:nvPicPr>
          <p:cNvPr id="17" name="Picture 4" descr="United Kingdom Emoji (U+1F1EC, U+1F1E7)">
            <a:extLst>
              <a:ext uri="{FF2B5EF4-FFF2-40B4-BE49-F238E27FC236}">
                <a16:creationId xmlns:a16="http://schemas.microsoft.com/office/drawing/2014/main" id="{B806FF35-F8BE-4A7C-AEA6-36B74F83E956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2200" y="1442244"/>
            <a:ext cx="1379538" cy="137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Pravokutnik 17">
            <a:extLst>
              <a:ext uri="{FF2B5EF4-FFF2-40B4-BE49-F238E27FC236}">
                <a16:creationId xmlns:a16="http://schemas.microsoft.com/office/drawing/2014/main" id="{91436E66-5433-4BB8-9138-7F2CC3D6C1DF}"/>
              </a:ext>
            </a:extLst>
          </p:cNvPr>
          <p:cNvSpPr/>
          <p:nvPr/>
        </p:nvSpPr>
        <p:spPr>
          <a:xfrm>
            <a:off x="6648825" y="5939589"/>
            <a:ext cx="2624137" cy="8002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HOMEWORK</a:t>
            </a:r>
          </a:p>
          <a:p>
            <a:pPr algn="ctr"/>
            <a:r>
              <a:rPr lang="hr-HR" dirty="0"/>
              <a:t>WB, </a:t>
            </a:r>
            <a:r>
              <a:rPr lang="hr-HR" dirty="0" err="1"/>
              <a:t>pg</a:t>
            </a:r>
            <a:r>
              <a:rPr lang="hr-HR" dirty="0"/>
              <a:t> 103 /  F</a:t>
            </a:r>
          </a:p>
        </p:txBody>
      </p:sp>
    </p:spTree>
    <p:extLst>
      <p:ext uri="{BB962C8B-B14F-4D97-AF65-F5344CB8AC3E}">
        <p14:creationId xmlns:p14="http://schemas.microsoft.com/office/powerpoint/2010/main" val="150345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A7E350-9526-446A-91BB-EB09F451F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103 / F</a:t>
            </a:r>
          </a:p>
        </p:txBody>
      </p:sp>
      <p:pic>
        <p:nvPicPr>
          <p:cNvPr id="9" name="Rezervirano mjesto sadržaja 8">
            <a:extLst>
              <a:ext uri="{FF2B5EF4-FFF2-40B4-BE49-F238E27FC236}">
                <a16:creationId xmlns:a16="http://schemas.microsoft.com/office/drawing/2014/main" id="{5820CF96-56F0-4652-B7EF-5D8D6D2F9D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012" t="29083" r="23724" b="44823"/>
          <a:stretch/>
        </p:blipFill>
        <p:spPr>
          <a:xfrm>
            <a:off x="528320" y="2033112"/>
            <a:ext cx="4460240" cy="3584304"/>
          </a:xfr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85142FAA-DB13-4953-85E0-1851143272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166" t="37037" r="9834" b="22963"/>
          <a:stretch/>
        </p:blipFill>
        <p:spPr>
          <a:xfrm>
            <a:off x="5172921" y="1859280"/>
            <a:ext cx="6677548" cy="4418966"/>
          </a:xfrm>
          <a:prstGeom prst="rect">
            <a:avLst/>
          </a:prstGeom>
        </p:spPr>
      </p:pic>
      <p:sp>
        <p:nvSpPr>
          <p:cNvPr id="12" name="Elipsa 11">
            <a:extLst>
              <a:ext uri="{FF2B5EF4-FFF2-40B4-BE49-F238E27FC236}">
                <a16:creationId xmlns:a16="http://schemas.microsoft.com/office/drawing/2014/main" id="{8E5839D3-7972-46FA-98CD-E891B1F4CF5D}"/>
              </a:ext>
            </a:extLst>
          </p:cNvPr>
          <p:cNvSpPr/>
          <p:nvPr/>
        </p:nvSpPr>
        <p:spPr>
          <a:xfrm>
            <a:off x="2539365" y="2560161"/>
            <a:ext cx="1042035" cy="364014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2B3C3172-F118-4AB2-A353-5E01F3CCAFE6}"/>
              </a:ext>
            </a:extLst>
          </p:cNvPr>
          <p:cNvSpPr/>
          <p:nvPr/>
        </p:nvSpPr>
        <p:spPr>
          <a:xfrm>
            <a:off x="2217844" y="2844109"/>
            <a:ext cx="534882" cy="28961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33B75B90-6D97-4A12-8DEA-34EAF288675C}"/>
              </a:ext>
            </a:extLst>
          </p:cNvPr>
          <p:cNvSpPr/>
          <p:nvPr/>
        </p:nvSpPr>
        <p:spPr>
          <a:xfrm>
            <a:off x="1841502" y="3110865"/>
            <a:ext cx="697864" cy="28961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149F51E2-B53D-4F9C-A04F-A69B264CADA9}"/>
              </a:ext>
            </a:extLst>
          </p:cNvPr>
          <p:cNvSpPr/>
          <p:nvPr/>
        </p:nvSpPr>
        <p:spPr>
          <a:xfrm>
            <a:off x="2625090" y="3379367"/>
            <a:ext cx="697864" cy="28961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D0699BA7-2789-4346-810D-447CDE4B9688}"/>
              </a:ext>
            </a:extLst>
          </p:cNvPr>
          <p:cNvSpPr/>
          <p:nvPr/>
        </p:nvSpPr>
        <p:spPr>
          <a:xfrm>
            <a:off x="3930015" y="3668983"/>
            <a:ext cx="794385" cy="28961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902A2B20-4348-4F5D-BAA9-95677CA64949}"/>
              </a:ext>
            </a:extLst>
          </p:cNvPr>
          <p:cNvSpPr/>
          <p:nvPr/>
        </p:nvSpPr>
        <p:spPr>
          <a:xfrm>
            <a:off x="3230562" y="3912561"/>
            <a:ext cx="1042035" cy="28961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5D2E1C4C-C64D-4A77-BBEC-FA1DF6340369}"/>
              </a:ext>
            </a:extLst>
          </p:cNvPr>
          <p:cNvSpPr/>
          <p:nvPr/>
        </p:nvSpPr>
        <p:spPr>
          <a:xfrm>
            <a:off x="3402012" y="4202177"/>
            <a:ext cx="960438" cy="30607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5AC985D5-08B8-4C9E-A4EE-E47BB5816084}"/>
              </a:ext>
            </a:extLst>
          </p:cNvPr>
          <p:cNvSpPr/>
          <p:nvPr/>
        </p:nvSpPr>
        <p:spPr>
          <a:xfrm>
            <a:off x="1782551" y="4684236"/>
            <a:ext cx="870585" cy="30607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792D8420-527C-4EBF-A4DA-06D3EBF88956}"/>
              </a:ext>
            </a:extLst>
          </p:cNvPr>
          <p:cNvSpPr txBox="1"/>
          <p:nvPr/>
        </p:nvSpPr>
        <p:spPr>
          <a:xfrm>
            <a:off x="8774006" y="2443999"/>
            <a:ext cx="1200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>
                <a:solidFill>
                  <a:schemeClr val="accent2"/>
                </a:solidFill>
              </a:rPr>
              <a:t>live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CCE2293-F241-4607-85A1-6A22B843A7CD}"/>
              </a:ext>
            </a:extLst>
          </p:cNvPr>
          <p:cNvSpPr txBox="1"/>
          <p:nvPr/>
        </p:nvSpPr>
        <p:spPr>
          <a:xfrm>
            <a:off x="6678084" y="2742168"/>
            <a:ext cx="1200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lives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1D8D047C-F77E-4F7D-BE92-E7DA5BEA60F9}"/>
              </a:ext>
            </a:extLst>
          </p:cNvPr>
          <p:cNvSpPr txBox="1"/>
          <p:nvPr/>
        </p:nvSpPr>
        <p:spPr>
          <a:xfrm>
            <a:off x="5268171" y="2988917"/>
            <a:ext cx="1505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is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travelling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2BF6410B-F646-4E50-919A-2E64D9712801}"/>
              </a:ext>
            </a:extLst>
          </p:cNvPr>
          <p:cNvSpPr txBox="1"/>
          <p:nvPr/>
        </p:nvSpPr>
        <p:spPr>
          <a:xfrm>
            <a:off x="6546213" y="3268919"/>
            <a:ext cx="2227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isn’t</a:t>
            </a:r>
            <a:r>
              <a:rPr lang="hr-HR" sz="2000" dirty="0">
                <a:solidFill>
                  <a:schemeClr val="accent2"/>
                </a:solidFill>
              </a:rPr>
              <a:t>         </a:t>
            </a:r>
            <a:r>
              <a:rPr lang="hr-HR" sz="2000" dirty="0" err="1">
                <a:solidFill>
                  <a:schemeClr val="accent2"/>
                </a:solidFill>
              </a:rPr>
              <a:t>reading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EF7FB870-B3CB-4B6A-802C-47250BFF15E1}"/>
              </a:ext>
            </a:extLst>
          </p:cNvPr>
          <p:cNvSpPr txBox="1"/>
          <p:nvPr/>
        </p:nvSpPr>
        <p:spPr>
          <a:xfrm>
            <a:off x="5644248" y="3567088"/>
            <a:ext cx="2160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is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looking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forward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9A36936C-3E97-4E09-87B5-F97947A7C9C5}"/>
              </a:ext>
            </a:extLst>
          </p:cNvPr>
          <p:cNvSpPr txBox="1"/>
          <p:nvPr/>
        </p:nvSpPr>
        <p:spPr>
          <a:xfrm>
            <a:off x="5803025" y="4355212"/>
            <a:ext cx="503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bg2"/>
                </a:solidFill>
              </a:rPr>
              <a:t>is</a:t>
            </a:r>
            <a:endParaRPr lang="hr-HR" sz="2000" dirty="0">
              <a:solidFill>
                <a:schemeClr val="bg2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F7DDB43E-FE85-4713-AF69-EFAAAF9BD62A}"/>
              </a:ext>
            </a:extLst>
          </p:cNvPr>
          <p:cNvSpPr txBox="1"/>
          <p:nvPr/>
        </p:nvSpPr>
        <p:spPr>
          <a:xfrm>
            <a:off x="7821041" y="4355212"/>
            <a:ext cx="838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bg2"/>
                </a:solidFill>
              </a:rPr>
              <a:t>doing</a:t>
            </a:r>
            <a:endParaRPr lang="hr-HR" sz="2000" dirty="0">
              <a:solidFill>
                <a:schemeClr val="bg2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2A08974B-B2DB-4430-AD22-DAC863A15055}"/>
              </a:ext>
            </a:extLst>
          </p:cNvPr>
          <p:cNvSpPr txBox="1"/>
          <p:nvPr/>
        </p:nvSpPr>
        <p:spPr>
          <a:xfrm>
            <a:off x="8826182" y="4355212"/>
            <a:ext cx="503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bg2"/>
                </a:solidFill>
              </a:rPr>
              <a:t>is</a:t>
            </a:r>
            <a:endParaRPr lang="hr-HR" sz="2000" dirty="0">
              <a:solidFill>
                <a:schemeClr val="bg2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741E3F31-479C-443D-81A6-A3BB574BD092}"/>
              </a:ext>
            </a:extLst>
          </p:cNvPr>
          <p:cNvSpPr txBox="1"/>
          <p:nvPr/>
        </p:nvSpPr>
        <p:spPr>
          <a:xfrm>
            <a:off x="6892453" y="4700696"/>
            <a:ext cx="1825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 err="1">
                <a:solidFill>
                  <a:schemeClr val="bg2"/>
                </a:solidFill>
              </a:rPr>
              <a:t>doesn’t</a:t>
            </a:r>
            <a:r>
              <a:rPr lang="hr-HR" sz="1600" dirty="0">
                <a:solidFill>
                  <a:schemeClr val="bg2"/>
                </a:solidFill>
              </a:rPr>
              <a:t>  love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A1F462D2-E24F-4169-846A-E20CC5AE466A}"/>
              </a:ext>
            </a:extLst>
          </p:cNvPr>
          <p:cNvSpPr txBox="1"/>
          <p:nvPr/>
        </p:nvSpPr>
        <p:spPr>
          <a:xfrm>
            <a:off x="10850688" y="4669918"/>
            <a:ext cx="944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bg2"/>
                </a:solidFill>
              </a:rPr>
              <a:t>drinks</a:t>
            </a:r>
            <a:endParaRPr lang="hr-HR" dirty="0">
              <a:solidFill>
                <a:schemeClr val="bg2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CAA7D1F7-B31C-41B4-9386-C162FF4637F6}"/>
              </a:ext>
            </a:extLst>
          </p:cNvPr>
          <p:cNvSpPr txBox="1"/>
          <p:nvPr/>
        </p:nvSpPr>
        <p:spPr>
          <a:xfrm>
            <a:off x="5644248" y="5248084"/>
            <a:ext cx="944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chemeClr val="bg2"/>
                </a:solidFill>
              </a:rPr>
              <a:t>goes</a:t>
            </a:r>
            <a:endParaRPr lang="hr-HR" dirty="0">
              <a:solidFill>
                <a:schemeClr val="bg2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0C3994A4-BEBC-4104-844B-6D9D7888EF35}"/>
              </a:ext>
            </a:extLst>
          </p:cNvPr>
          <p:cNvSpPr txBox="1"/>
          <p:nvPr/>
        </p:nvSpPr>
        <p:spPr>
          <a:xfrm>
            <a:off x="8353808" y="5579615"/>
            <a:ext cx="944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400" dirty="0" err="1">
                <a:solidFill>
                  <a:schemeClr val="bg2"/>
                </a:solidFill>
              </a:rPr>
              <a:t>shows</a:t>
            </a:r>
            <a:endParaRPr lang="hr-HR" sz="1400" dirty="0">
              <a:solidFill>
                <a:schemeClr val="bg2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F393F5D1-5870-4A84-BA30-B3FB060AA443}"/>
              </a:ext>
            </a:extLst>
          </p:cNvPr>
          <p:cNvSpPr txBox="1"/>
          <p:nvPr/>
        </p:nvSpPr>
        <p:spPr>
          <a:xfrm>
            <a:off x="7493655" y="5902095"/>
            <a:ext cx="944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400" dirty="0" err="1">
                <a:solidFill>
                  <a:schemeClr val="bg2"/>
                </a:solidFill>
              </a:rPr>
              <a:t>is</a:t>
            </a:r>
            <a:r>
              <a:rPr lang="hr-HR" sz="1400" dirty="0">
                <a:solidFill>
                  <a:schemeClr val="bg2"/>
                </a:solidFill>
              </a:rPr>
              <a:t> </a:t>
            </a:r>
            <a:r>
              <a:rPr lang="hr-HR" sz="1400" dirty="0" err="1">
                <a:solidFill>
                  <a:schemeClr val="bg2"/>
                </a:solidFill>
              </a:rPr>
              <a:t>buying</a:t>
            </a:r>
            <a:endParaRPr lang="hr-HR" sz="1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60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B347B7-316F-47C5-8193-DFA0D7F5D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Listening</a:t>
            </a:r>
            <a:r>
              <a:rPr lang="hr-HR" sz="4000" dirty="0">
                <a:solidFill>
                  <a:schemeClr val="accent2"/>
                </a:solidFill>
              </a:rPr>
              <a:t>: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book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89 / G</a:t>
            </a:r>
          </a:p>
        </p:txBody>
      </p:sp>
      <p:sp>
        <p:nvSpPr>
          <p:cNvPr id="16" name="Rezervirano mjesto teksta 15">
            <a:extLst>
              <a:ext uri="{FF2B5EF4-FFF2-40B4-BE49-F238E27FC236}">
                <a16:creationId xmlns:a16="http://schemas.microsoft.com/office/drawing/2014/main" id="{4C6BF3CC-DFE8-4DD7-A2DA-880F7867EF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HOW MANY</a:t>
            </a:r>
          </a:p>
        </p:txBody>
      </p:sp>
      <p:sp>
        <p:nvSpPr>
          <p:cNvPr id="15" name="Rezervirano mjesto sadržaja 14">
            <a:extLst>
              <a:ext uri="{FF2B5EF4-FFF2-40B4-BE49-F238E27FC236}">
                <a16:creationId xmlns:a16="http://schemas.microsoft.com/office/drawing/2014/main" id="{D71D542B-6479-44DA-9D47-D419BD8A8E3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Char char="-"/>
            </a:pPr>
            <a:endParaRPr lang="hr-HR" dirty="0"/>
          </a:p>
          <a:p>
            <a:pPr>
              <a:buFontTx/>
              <a:buChar char="-"/>
            </a:pPr>
            <a:r>
              <a:rPr lang="en-US" dirty="0"/>
              <a:t>pieces of luggage</a:t>
            </a:r>
          </a:p>
          <a:p>
            <a:pPr>
              <a:buFontTx/>
              <a:buChar char="-"/>
            </a:pPr>
            <a:r>
              <a:rPr lang="en-US" dirty="0"/>
              <a:t>sandwiches</a:t>
            </a:r>
          </a:p>
          <a:p>
            <a:pPr>
              <a:buFontTx/>
              <a:buChar char="-"/>
            </a:pPr>
            <a:r>
              <a:rPr lang="en-US" dirty="0"/>
              <a:t>snakes</a:t>
            </a:r>
          </a:p>
          <a:p>
            <a:pPr>
              <a:buFontTx/>
              <a:buChar char="-"/>
            </a:pPr>
            <a:r>
              <a:rPr lang="en-US" dirty="0"/>
              <a:t>postcards</a:t>
            </a:r>
          </a:p>
          <a:p>
            <a:pPr>
              <a:buFontTx/>
              <a:buChar char="-"/>
            </a:pPr>
            <a:r>
              <a:rPr lang="en-US" dirty="0"/>
              <a:t>presents</a:t>
            </a:r>
          </a:p>
        </p:txBody>
      </p:sp>
      <p:sp>
        <p:nvSpPr>
          <p:cNvPr id="17" name="Rezervirano mjesto teksta 16">
            <a:extLst>
              <a:ext uri="{FF2B5EF4-FFF2-40B4-BE49-F238E27FC236}">
                <a16:creationId xmlns:a16="http://schemas.microsoft.com/office/drawing/2014/main" id="{62A5204B-4ED8-4E12-952E-299AC7D667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hr-HR" dirty="0"/>
              <a:t>HOW MUCH</a:t>
            </a:r>
          </a:p>
        </p:txBody>
      </p:sp>
      <p:sp>
        <p:nvSpPr>
          <p:cNvPr id="18" name="Rezervirano mjesto sadržaja 17">
            <a:extLst>
              <a:ext uri="{FF2B5EF4-FFF2-40B4-BE49-F238E27FC236}">
                <a16:creationId xmlns:a16="http://schemas.microsoft.com/office/drawing/2014/main" id="{EE64E4C3-156B-40BD-A7E6-CAC121B37DE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Tx/>
              <a:buChar char="-"/>
            </a:pPr>
            <a:endParaRPr lang="hr-HR" dirty="0"/>
          </a:p>
          <a:p>
            <a:pPr>
              <a:buFontTx/>
              <a:buChar char="-"/>
            </a:pPr>
            <a:r>
              <a:rPr lang="en-US" dirty="0"/>
              <a:t>luggage</a:t>
            </a:r>
          </a:p>
          <a:p>
            <a:pPr>
              <a:buFontTx/>
              <a:buChar char="-"/>
            </a:pPr>
            <a:r>
              <a:rPr lang="en-US" dirty="0"/>
              <a:t>perfume </a:t>
            </a:r>
          </a:p>
          <a:p>
            <a:pPr>
              <a:buFontTx/>
              <a:buChar char="-"/>
            </a:pPr>
            <a:r>
              <a:rPr lang="en-US" dirty="0"/>
              <a:t>money</a:t>
            </a:r>
          </a:p>
        </p:txBody>
      </p:sp>
      <p:sp>
        <p:nvSpPr>
          <p:cNvPr id="19" name="Pravokutnik 18">
            <a:extLst>
              <a:ext uri="{FF2B5EF4-FFF2-40B4-BE49-F238E27FC236}">
                <a16:creationId xmlns:a16="http://schemas.microsoft.com/office/drawing/2014/main" id="{71BF26B4-7F60-4A38-AE82-81F76C795EDC}"/>
              </a:ext>
            </a:extLst>
          </p:cNvPr>
          <p:cNvSpPr/>
          <p:nvPr/>
        </p:nvSpPr>
        <p:spPr>
          <a:xfrm>
            <a:off x="1078822" y="5758148"/>
            <a:ext cx="2691829" cy="8630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MANY + COUNTABLE NOUNS</a:t>
            </a:r>
          </a:p>
          <a:p>
            <a:pPr algn="ctr"/>
            <a:r>
              <a:rPr lang="hr-HR" b="1" i="1" dirty="0"/>
              <a:t>a car - </a:t>
            </a:r>
            <a:r>
              <a:rPr lang="hr-HR" b="1" i="1" dirty="0" err="1"/>
              <a:t>cars</a:t>
            </a:r>
            <a:endParaRPr lang="hr-HR" b="1" i="1" dirty="0"/>
          </a:p>
        </p:txBody>
      </p:sp>
      <p:sp>
        <p:nvSpPr>
          <p:cNvPr id="20" name="Pravokutnik 19">
            <a:extLst>
              <a:ext uri="{FF2B5EF4-FFF2-40B4-BE49-F238E27FC236}">
                <a16:creationId xmlns:a16="http://schemas.microsoft.com/office/drawing/2014/main" id="{0DB7A7E9-8C7E-45A1-8F86-0A40F8D7A11F}"/>
              </a:ext>
            </a:extLst>
          </p:cNvPr>
          <p:cNvSpPr/>
          <p:nvPr/>
        </p:nvSpPr>
        <p:spPr>
          <a:xfrm>
            <a:off x="6236609" y="5758147"/>
            <a:ext cx="2691829" cy="8630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MANY + UNCOUNTABLE NOUNS</a:t>
            </a:r>
          </a:p>
          <a:p>
            <a:pPr algn="ctr"/>
            <a:r>
              <a:rPr lang="hr-HR" b="1" i="1" dirty="0" err="1"/>
              <a:t>traffic</a:t>
            </a:r>
            <a:endParaRPr lang="hr-HR" b="1" i="1" dirty="0"/>
          </a:p>
        </p:txBody>
      </p:sp>
    </p:spTree>
    <p:extLst>
      <p:ext uri="{BB962C8B-B14F-4D97-AF65-F5344CB8AC3E}">
        <p14:creationId xmlns:p14="http://schemas.microsoft.com/office/powerpoint/2010/main" val="203654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 build="p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015AC2-AF53-42AE-8C11-EBD2AF6D8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Guess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the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riddle</a:t>
            </a:r>
            <a:r>
              <a:rPr lang="hr-HR" sz="4000" dirty="0">
                <a:solidFill>
                  <a:schemeClr val="accent2"/>
                </a:solidFill>
              </a:rPr>
              <a:t>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9F2507E-2690-4F64-A02D-0F8E1B4D117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60000"/>
              </a:lnSpc>
              <a:buAutoNum type="arabicPeriod"/>
            </a:pPr>
            <a:r>
              <a:rPr lang="hr-HR" dirty="0" err="1"/>
              <a:t>This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a lady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en-US" dirty="0"/>
              <a:t>She was born in France.     </a:t>
            </a:r>
            <a:endParaRPr lang="hr-HR" dirty="0"/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en-US" dirty="0"/>
              <a:t>She is over 100 years old</a:t>
            </a:r>
            <a:r>
              <a:rPr lang="hr-HR" dirty="0"/>
              <a:t>. </a:t>
            </a:r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en-US" dirty="0"/>
              <a:t>She came to America by ship. </a:t>
            </a:r>
            <a:endParaRPr lang="hr-HR" dirty="0"/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en-US" dirty="0"/>
              <a:t>She ‘lives’ on an island. </a:t>
            </a:r>
            <a:endParaRPr lang="hr-HR" dirty="0"/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en-US" dirty="0"/>
              <a:t>She is very tall.   </a:t>
            </a:r>
            <a:endParaRPr lang="hr-HR" dirty="0"/>
          </a:p>
          <a:p>
            <a:pPr marL="514350" indent="-514350">
              <a:lnSpc>
                <a:spcPct val="160000"/>
              </a:lnSpc>
              <a:buAutoNum type="arabicPeriod"/>
            </a:pPr>
            <a:r>
              <a:rPr lang="en-US" dirty="0"/>
              <a:t>She has a crown on her head but she has never been a queen</a:t>
            </a:r>
            <a:r>
              <a:rPr lang="hr-HR" dirty="0"/>
              <a:t>.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D248320-287B-4B42-B77E-3D41546DF5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1339" y="1825625"/>
            <a:ext cx="6095999" cy="5087902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hr-HR" dirty="0"/>
              <a:t>8.   </a:t>
            </a:r>
            <a:r>
              <a:rPr lang="en-US" dirty="0"/>
              <a:t>She always carries a book in her hand</a:t>
            </a:r>
            <a:endParaRPr lang="hr-HR" dirty="0"/>
          </a:p>
          <a:p>
            <a:pPr marL="0" indent="0">
              <a:lnSpc>
                <a:spcPct val="170000"/>
              </a:lnSpc>
              <a:buNone/>
            </a:pPr>
            <a:r>
              <a:rPr lang="en-US" dirty="0"/>
              <a:t>9</a:t>
            </a:r>
            <a:r>
              <a:rPr lang="hr-HR" dirty="0"/>
              <a:t>. </a:t>
            </a:r>
            <a:r>
              <a:rPr lang="en-US" dirty="0"/>
              <a:t> </a:t>
            </a:r>
            <a:r>
              <a:rPr lang="hr-HR" dirty="0"/>
              <a:t> </a:t>
            </a:r>
            <a:r>
              <a:rPr lang="en-US" dirty="0"/>
              <a:t>She carries a light even in the daylight.          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hr-HR" dirty="0"/>
              <a:t>10. </a:t>
            </a:r>
            <a:r>
              <a:rPr lang="en-US" dirty="0"/>
              <a:t>Her name contains a word that means</a:t>
            </a:r>
            <a:r>
              <a:rPr lang="hr-HR" dirty="0"/>
              <a:t> </a:t>
            </a:r>
            <a:r>
              <a:rPr lang="en-US" dirty="0"/>
              <a:t>freedom.  </a:t>
            </a:r>
            <a:endParaRPr lang="hr-HR" dirty="0"/>
          </a:p>
          <a:p>
            <a:pPr marL="0" indent="0">
              <a:lnSpc>
                <a:spcPct val="170000"/>
              </a:lnSpc>
              <a:buNone/>
            </a:pPr>
            <a:r>
              <a:rPr lang="en-US" dirty="0"/>
              <a:t>11</a:t>
            </a:r>
            <a:r>
              <a:rPr lang="hr-HR" dirty="0"/>
              <a:t>.</a:t>
            </a:r>
            <a:r>
              <a:rPr lang="en-US" dirty="0"/>
              <a:t> Her father is French and his family name is</a:t>
            </a:r>
            <a:r>
              <a:rPr lang="hr-HR" dirty="0"/>
              <a:t> </a:t>
            </a:r>
            <a:r>
              <a:rPr lang="en-US" dirty="0"/>
              <a:t>Bartholdi. </a:t>
            </a:r>
            <a:endParaRPr lang="hr-HR" dirty="0"/>
          </a:p>
          <a:p>
            <a:pPr marL="0" indent="0">
              <a:lnSpc>
                <a:spcPct val="170000"/>
              </a:lnSpc>
              <a:buNone/>
            </a:pPr>
            <a:r>
              <a:rPr lang="en-US" dirty="0"/>
              <a:t>1</a:t>
            </a:r>
            <a:r>
              <a:rPr lang="hr-HR" dirty="0"/>
              <a:t>2.</a:t>
            </a:r>
            <a:r>
              <a:rPr lang="en-US" dirty="0"/>
              <a:t> She is made of bronze.  </a:t>
            </a:r>
            <a:endParaRPr lang="hr-HR" dirty="0"/>
          </a:p>
          <a:p>
            <a:pPr marL="0" indent="0">
              <a:lnSpc>
                <a:spcPct val="170000"/>
              </a:lnSpc>
              <a:buNone/>
            </a:pPr>
            <a:r>
              <a:rPr lang="en-US" dirty="0"/>
              <a:t>1</a:t>
            </a:r>
            <a:r>
              <a:rPr lang="hr-HR" dirty="0"/>
              <a:t>3.</a:t>
            </a:r>
            <a:r>
              <a:rPr lang="en-US" dirty="0"/>
              <a:t> You can see her in New York. </a:t>
            </a:r>
            <a:endParaRPr lang="hr-HR" dirty="0"/>
          </a:p>
          <a:p>
            <a:pPr marL="0" indent="0">
              <a:lnSpc>
                <a:spcPct val="170000"/>
              </a:lnSpc>
              <a:buNone/>
            </a:pPr>
            <a:r>
              <a:rPr lang="hr-HR" dirty="0"/>
              <a:t>14.  </a:t>
            </a:r>
            <a:r>
              <a:rPr lang="en-US" dirty="0"/>
              <a:t>She is actually a statue. </a:t>
            </a:r>
            <a:endParaRPr lang="hr-HR" dirty="0"/>
          </a:p>
          <a:p>
            <a:endParaRPr lang="hr-HR" dirty="0"/>
          </a:p>
        </p:txBody>
      </p:sp>
      <p:pic>
        <p:nvPicPr>
          <p:cNvPr id="5" name="Picture 2" descr="Statue Of Liberty PNG Transparent Image Free Download searchpng.com">
            <a:extLst>
              <a:ext uri="{FF2B5EF4-FFF2-40B4-BE49-F238E27FC236}">
                <a16:creationId xmlns:a16="http://schemas.microsoft.com/office/drawing/2014/main" id="{18EFA971-8F86-45E5-B532-F520CA741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444" y="0"/>
            <a:ext cx="4469704" cy="67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57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New York Skyline – affordable wall mural – Photowall">
            <a:extLst>
              <a:ext uri="{FF2B5EF4-FFF2-40B4-BE49-F238E27FC236}">
                <a16:creationId xmlns:a16="http://schemas.microsoft.com/office/drawing/2014/main" id="{09B12E3A-8607-4352-96C8-8629D0654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7033">
            <a:off x="3261525" y="1079174"/>
            <a:ext cx="3825365" cy="23726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DC459484-8E11-4F49-A460-A11F4B0F18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57" t="25573" r="16044" b="10440"/>
          <a:stretch/>
        </p:blipFill>
        <p:spPr>
          <a:xfrm rot="1122151">
            <a:off x="502487" y="1439963"/>
            <a:ext cx="2003461" cy="2784297"/>
          </a:xfr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744ED9D3-C34E-4BCE-A411-57F170A48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Reading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book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90</a:t>
            </a:r>
          </a:p>
        </p:txBody>
      </p:sp>
      <p:pic>
        <p:nvPicPr>
          <p:cNvPr id="4100" name="Picture 4" descr="Dr. Martin Luther King Blvd.">
            <a:extLst>
              <a:ext uri="{FF2B5EF4-FFF2-40B4-BE49-F238E27FC236}">
                <a16:creationId xmlns:a16="http://schemas.microsoft.com/office/drawing/2014/main" id="{FD39EBC5-C2FD-494B-81BA-68FAFC74D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7977">
            <a:off x="7634612" y="439945"/>
            <a:ext cx="4084063" cy="2501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Get Involved | The White House">
            <a:extLst>
              <a:ext uri="{FF2B5EF4-FFF2-40B4-BE49-F238E27FC236}">
                <a16:creationId xmlns:a16="http://schemas.microsoft.com/office/drawing/2014/main" id="{FC1E2858-64B6-4AEC-BB61-37C67273F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5408">
            <a:off x="770505" y="4318783"/>
            <a:ext cx="3081379" cy="2142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Love your enemies and pray for those who persecute you">
            <a:extLst>
              <a:ext uri="{FF2B5EF4-FFF2-40B4-BE49-F238E27FC236}">
                <a16:creationId xmlns:a16="http://schemas.microsoft.com/office/drawing/2014/main" id="{3F873C03-7CDE-438B-B46B-6DB437E4C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3319">
            <a:off x="4377066" y="4362951"/>
            <a:ext cx="3137713" cy="20541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Green Lantern gets snack balls, scary ride - The Beat">
            <a:extLst>
              <a:ext uri="{FF2B5EF4-FFF2-40B4-BE49-F238E27FC236}">
                <a16:creationId xmlns:a16="http://schemas.microsoft.com/office/drawing/2014/main" id="{4C2981D4-D022-4353-942B-1313C9F99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4517">
            <a:off x="8085763" y="3541489"/>
            <a:ext cx="2925382" cy="2951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82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B0E794-9254-450B-8C9C-B24712F28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WORKBOOK 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104 / G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38195B0-86B4-4930-AC29-C285EBE910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GB" dirty="0"/>
              <a:t>torch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GB" dirty="0"/>
              <a:t>capital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GB" dirty="0"/>
              <a:t>immigrant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GB" dirty="0"/>
              <a:t>f</a:t>
            </a:r>
            <a:r>
              <a:rPr lang="hr-HR" dirty="0"/>
              <a:t>a</a:t>
            </a:r>
            <a:r>
              <a:rPr lang="en-GB" dirty="0"/>
              <a:t>mine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GB" dirty="0"/>
              <a:t>statue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C36EEC6-D1C9-42F3-A963-EA1F10DC2B2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hr-HR" dirty="0"/>
              <a:t>6</a:t>
            </a:r>
            <a:r>
              <a:rPr lang="en-GB" dirty="0"/>
              <a:t>. gate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/>
              <a:t>7. delayed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/>
              <a:t>8. passport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/>
              <a:t>9. perfume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dirty="0"/>
              <a:t>10. postcards</a:t>
            </a:r>
          </a:p>
        </p:txBody>
      </p:sp>
    </p:spTree>
    <p:extLst>
      <p:ext uri="{BB962C8B-B14F-4D97-AF65-F5344CB8AC3E}">
        <p14:creationId xmlns:p14="http://schemas.microsoft.com/office/powerpoint/2010/main" val="7542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zervirano mjesto sadržaja 7" descr="Slika na kojoj se prikazuje na otvorenom, obično, zrakoplov, transport&#10;&#10;Opis je automatski generiran">
            <a:extLst>
              <a:ext uri="{FF2B5EF4-FFF2-40B4-BE49-F238E27FC236}">
                <a16:creationId xmlns:a16="http://schemas.microsoft.com/office/drawing/2014/main" id="{96929E93-74FD-4844-B04B-61AF72E36B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306" b="84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" name="Naslov 6">
            <a:extLst>
              <a:ext uri="{FF2B5EF4-FFF2-40B4-BE49-F238E27FC236}">
                <a16:creationId xmlns:a16="http://schemas.microsoft.com/office/drawing/2014/main" id="{886CA39D-F3DE-4604-BFC3-26DCF11C5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hr-HR" sz="36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an</a:t>
            </a:r>
            <a:r>
              <a:rPr lang="hr-H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hr-HR" sz="36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airplane</a:t>
            </a:r>
            <a:r>
              <a:rPr lang="hr-H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/ a plane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643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43CEF22-36F5-4817-8991-68E2AD785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62272"/>
            <a:ext cx="10506456" cy="119786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 airport</a:t>
            </a:r>
          </a:p>
        </p:txBody>
      </p:sp>
      <p:pic>
        <p:nvPicPr>
          <p:cNvPr id="7" name="Slika 6" descr="Slika na kojoj se prikazuje zgrada, na otvorenom, automobil, čamac&#10;&#10;Opis je automatski generiran">
            <a:extLst>
              <a:ext uri="{FF2B5EF4-FFF2-40B4-BE49-F238E27FC236}">
                <a16:creationId xmlns:a16="http://schemas.microsoft.com/office/drawing/2014/main" id="{ADA08BBB-8834-4856-BDB5-D80B9127F7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8623" b="-1"/>
          <a:stretch/>
        </p:blipFill>
        <p:spPr>
          <a:xfrm>
            <a:off x="20" y="10"/>
            <a:ext cx="5988656" cy="4292947"/>
          </a:xfrm>
          <a:prstGeom prst="rect">
            <a:avLst/>
          </a:prstGeom>
        </p:spPr>
      </p:pic>
      <p:pic>
        <p:nvPicPr>
          <p:cNvPr id="5" name="Rezervirano mjesto sadržaja 4" descr="Slika na kojoj se prikazuje zgrada, na otvorenom, cesta, zračna luka&#10;&#10;Opis je automatski generiran">
            <a:extLst>
              <a:ext uri="{FF2B5EF4-FFF2-40B4-BE49-F238E27FC236}">
                <a16:creationId xmlns:a16="http://schemas.microsoft.com/office/drawing/2014/main" id="{C607C749-3C2E-48B8-B316-24B58139B7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r="19261" b="1"/>
          <a:stretch/>
        </p:blipFill>
        <p:spPr>
          <a:xfrm>
            <a:off x="6203323" y="10"/>
            <a:ext cx="5988677" cy="4292947"/>
          </a:xfrm>
          <a:prstGeom prst="rect">
            <a:avLst/>
          </a:prstGeom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5405EE6D-9BC5-4543-8182-B66D498952E6}"/>
              </a:ext>
            </a:extLst>
          </p:cNvPr>
          <p:cNvSpPr/>
          <p:nvPr/>
        </p:nvSpPr>
        <p:spPr>
          <a:xfrm>
            <a:off x="4676607" y="3028870"/>
            <a:ext cx="2624137" cy="80025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JFK,  </a:t>
            </a:r>
          </a:p>
          <a:p>
            <a:pPr algn="ctr"/>
            <a:r>
              <a:rPr lang="hr-HR" dirty="0"/>
              <a:t>NEW YORK</a:t>
            </a:r>
          </a:p>
        </p:txBody>
      </p:sp>
    </p:spTree>
    <p:extLst>
      <p:ext uri="{BB962C8B-B14F-4D97-AF65-F5344CB8AC3E}">
        <p14:creationId xmlns:p14="http://schemas.microsoft.com/office/powerpoint/2010/main" val="138332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222187-AA34-45AE-A967-F825E1861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70" y="4615840"/>
            <a:ext cx="3885141" cy="1526741"/>
          </a:xfrm>
        </p:spPr>
        <p:txBody>
          <a:bodyPr>
            <a:normAutofit/>
          </a:bodyPr>
          <a:lstStyle/>
          <a:p>
            <a:pPr algn="r"/>
            <a:r>
              <a:rPr lang="hr-HR" sz="3000" b="1">
                <a:solidFill>
                  <a:schemeClr val="bg1"/>
                </a:solidFill>
              </a:rPr>
              <a:t>An airport</a:t>
            </a:r>
          </a:p>
        </p:txBody>
      </p:sp>
      <p:pic>
        <p:nvPicPr>
          <p:cNvPr id="11" name="Rezervirano mjesto sadržaja 10" descr="Slika na kojoj se prikazuje na otvorenom, cesta, ljubičasto, most&#10;&#10;Opis je automatski generiran">
            <a:extLst>
              <a:ext uri="{FF2B5EF4-FFF2-40B4-BE49-F238E27FC236}">
                <a16:creationId xmlns:a16="http://schemas.microsoft.com/office/drawing/2014/main" id="{83AE0748-3960-4D33-9477-DA941D027B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0" r="2" b="948"/>
          <a:stretch/>
        </p:blipFill>
        <p:spPr>
          <a:xfrm>
            <a:off x="393308" y="352931"/>
            <a:ext cx="5559480" cy="3749040"/>
          </a:xfrm>
          <a:prstGeom prst="rect">
            <a:avLst/>
          </a:prstGeom>
        </p:spPr>
      </p:pic>
      <p:pic>
        <p:nvPicPr>
          <p:cNvPr id="7" name="Slika 6" descr="Slika na kojoj se prikazuje na otvorenom, zgrada, pogled, grad&#10;&#10;Opis je automatski generiran">
            <a:extLst>
              <a:ext uri="{FF2B5EF4-FFF2-40B4-BE49-F238E27FC236}">
                <a16:creationId xmlns:a16="http://schemas.microsoft.com/office/drawing/2014/main" id="{CBCD504A-6DBB-408F-ADEA-2447291B67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" r="15162" b="-2"/>
          <a:stretch/>
        </p:blipFill>
        <p:spPr>
          <a:xfrm>
            <a:off x="6251736" y="357013"/>
            <a:ext cx="5546955" cy="3749040"/>
          </a:xfrm>
          <a:prstGeom prst="rect">
            <a:avLst/>
          </a:prstGeom>
        </p:spPr>
      </p:pic>
      <p:sp>
        <p:nvSpPr>
          <p:cNvPr id="49" name="Content Placeholder 14">
            <a:extLst>
              <a:ext uri="{FF2B5EF4-FFF2-40B4-BE49-F238E27FC236}">
                <a16:creationId xmlns:a16="http://schemas.microsoft.com/office/drawing/2014/main" id="{78401FC0-B819-44FB-8A33-28C21CA89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5336" y="4615840"/>
            <a:ext cx="6609921" cy="1526741"/>
          </a:xfrm>
        </p:spPr>
        <p:txBody>
          <a:bodyPr anchor="ctr">
            <a:normAutofit/>
          </a:bodyPr>
          <a:lstStyle/>
          <a:p>
            <a:r>
              <a:rPr lang="hr-HR" sz="2200" dirty="0">
                <a:solidFill>
                  <a:schemeClr val="bg1"/>
                </a:solidFill>
              </a:rPr>
              <a:t>HEATHROW, LONDON</a:t>
            </a:r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0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C596A4-1B75-43BE-AF34-1CF0B4B6F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60383"/>
            <a:ext cx="10509504" cy="119367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hr-HR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 </a:t>
            </a:r>
            <a:r>
              <a:rPr lang="hr-HR" sz="54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airport</a:t>
            </a:r>
            <a:r>
              <a:rPr lang="hr-HR" sz="5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- Dr. Franjo Tuđman, Zagreb</a:t>
            </a:r>
            <a:endParaRPr lang="en-US" sz="5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Rezervirano mjesto sadržaja 4" descr="Slika na kojoj se prikazuje na otvorenom, zgrada, vlak, praćenje&#10;&#10;Opis je automatski generiran">
            <a:extLst>
              <a:ext uri="{FF2B5EF4-FFF2-40B4-BE49-F238E27FC236}">
                <a16:creationId xmlns:a16="http://schemas.microsoft.com/office/drawing/2014/main" id="{066F18DB-A6D3-4604-85E8-FA72A3DE3A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7" b="-1"/>
          <a:stretch/>
        </p:blipFill>
        <p:spPr>
          <a:xfrm>
            <a:off x="250182" y="220253"/>
            <a:ext cx="5738492" cy="4081291"/>
          </a:xfrm>
          <a:prstGeom prst="rect">
            <a:avLst/>
          </a:prstGeom>
        </p:spPr>
      </p:pic>
      <p:pic>
        <p:nvPicPr>
          <p:cNvPr id="7" name="Slika 6" descr="Slika na kojoj se prikazuje trava, na otvorenom, planina, polje&#10;&#10;Opis je automatski generiran">
            <a:extLst>
              <a:ext uri="{FF2B5EF4-FFF2-40B4-BE49-F238E27FC236}">
                <a16:creationId xmlns:a16="http://schemas.microsoft.com/office/drawing/2014/main" id="{98622B0D-0E04-4DF4-A897-A94A4E77C1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8" r="17060"/>
          <a:stretch/>
        </p:blipFill>
        <p:spPr>
          <a:xfrm>
            <a:off x="6203325" y="220252"/>
            <a:ext cx="5738491" cy="408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1452E98-A8D0-4C04-81AC-C82D0AC93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>
                <a:solidFill>
                  <a:srgbClr val="7030A0"/>
                </a:solidFill>
              </a:rPr>
              <a:t>At </a:t>
            </a:r>
            <a:r>
              <a:rPr lang="hr-HR" b="1" dirty="0" err="1">
                <a:solidFill>
                  <a:srgbClr val="7030A0"/>
                </a:solidFill>
              </a:rPr>
              <a:t>the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airport</a:t>
            </a:r>
            <a:endParaRPr lang="hr-HR" b="1" dirty="0">
              <a:solidFill>
                <a:srgbClr val="7030A0"/>
              </a:solidFill>
            </a:endParaRP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49F1E048-ADD5-4FAD-974C-9F0B5CEBF5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5" r="5345" b="6530"/>
          <a:stretch/>
        </p:blipFill>
        <p:spPr>
          <a:xfrm>
            <a:off x="7950200" y="578574"/>
            <a:ext cx="3403600" cy="5700852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F7E457B-7710-4111-834D-98DBEE036E62}"/>
              </a:ext>
            </a:extLst>
          </p:cNvPr>
          <p:cNvSpPr txBox="1"/>
          <p:nvPr/>
        </p:nvSpPr>
        <p:spPr>
          <a:xfrm>
            <a:off x="1123950" y="1551474"/>
            <a:ext cx="533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sz="2800" dirty="0"/>
              <a:t>Lu</a:t>
            </a:r>
            <a:r>
              <a:rPr lang="hr-HR" sz="2800" dirty="0" err="1"/>
              <a:t>ggage</a:t>
            </a:r>
            <a:r>
              <a:rPr lang="hr-HR" sz="2800" dirty="0"/>
              <a:t> </a:t>
            </a:r>
            <a:r>
              <a:rPr lang="en-GB" sz="2800" dirty="0"/>
              <a:t>/ hand l</a:t>
            </a:r>
            <a:r>
              <a:rPr lang="hr-HR" sz="2800" dirty="0" err="1"/>
              <a:t>uggage</a:t>
            </a:r>
            <a:endParaRPr lang="en-GB" sz="2800" dirty="0"/>
          </a:p>
          <a:p>
            <a:pPr marL="285750" indent="-285750">
              <a:buFontTx/>
              <a:buChar char="-"/>
            </a:pPr>
            <a:r>
              <a:rPr lang="en-GB" sz="2800" dirty="0"/>
              <a:t>check-in desk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scales</a:t>
            </a:r>
          </a:p>
          <a:p>
            <a:pPr marL="285750" indent="-285750">
              <a:buFontTx/>
              <a:buChar char="-"/>
            </a:pPr>
            <a:r>
              <a:rPr lang="en-GB" sz="2800" dirty="0" err="1"/>
              <a:t>bo</a:t>
            </a:r>
            <a:r>
              <a:rPr lang="hr-HR" sz="2800" dirty="0"/>
              <a:t>a</a:t>
            </a:r>
            <a:r>
              <a:rPr lang="en-GB" sz="2800" dirty="0" err="1"/>
              <a:t>rd</a:t>
            </a:r>
            <a:r>
              <a:rPr lang="en-GB" sz="2800" dirty="0"/>
              <a:t> a plane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boarding card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seat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customs officer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security officer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departure lounge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announcement</a:t>
            </a:r>
          </a:p>
        </p:txBody>
      </p:sp>
      <p:cxnSp>
        <p:nvCxnSpPr>
          <p:cNvPr id="8" name="Ravni poveznik sa strelicom 7">
            <a:extLst>
              <a:ext uri="{FF2B5EF4-FFF2-40B4-BE49-F238E27FC236}">
                <a16:creationId xmlns:a16="http://schemas.microsoft.com/office/drawing/2014/main" id="{DE1CDC63-1789-4F0F-AC6D-3A1EB68A9530}"/>
              </a:ext>
            </a:extLst>
          </p:cNvPr>
          <p:cNvCxnSpPr>
            <a:cxnSpLocks/>
          </p:cNvCxnSpPr>
          <p:nvPr/>
        </p:nvCxnSpPr>
        <p:spPr>
          <a:xfrm flipV="1">
            <a:off x="5241925" y="1162050"/>
            <a:ext cx="4835525" cy="66119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avni poveznik sa strelicom 9">
            <a:extLst>
              <a:ext uri="{FF2B5EF4-FFF2-40B4-BE49-F238E27FC236}">
                <a16:creationId xmlns:a16="http://schemas.microsoft.com/office/drawing/2014/main" id="{5A866A2E-286C-443F-A867-126456499804}"/>
              </a:ext>
            </a:extLst>
          </p:cNvPr>
          <p:cNvCxnSpPr>
            <a:cxnSpLocks/>
          </p:cNvCxnSpPr>
          <p:nvPr/>
        </p:nvCxnSpPr>
        <p:spPr>
          <a:xfrm flipV="1">
            <a:off x="3678237" y="1162050"/>
            <a:ext cx="4951413" cy="11121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Ravni poveznik sa strelicom 11">
            <a:extLst>
              <a:ext uri="{FF2B5EF4-FFF2-40B4-BE49-F238E27FC236}">
                <a16:creationId xmlns:a16="http://schemas.microsoft.com/office/drawing/2014/main" id="{6B63822B-B292-4424-867A-E413A42E79E5}"/>
              </a:ext>
            </a:extLst>
          </p:cNvPr>
          <p:cNvCxnSpPr>
            <a:cxnSpLocks/>
          </p:cNvCxnSpPr>
          <p:nvPr/>
        </p:nvCxnSpPr>
        <p:spPr>
          <a:xfrm flipV="1">
            <a:off x="2565400" y="2663588"/>
            <a:ext cx="6064250" cy="8248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avni poveznik sa strelicom 14">
            <a:extLst>
              <a:ext uri="{FF2B5EF4-FFF2-40B4-BE49-F238E27FC236}">
                <a16:creationId xmlns:a16="http://schemas.microsoft.com/office/drawing/2014/main" id="{27C98F7F-820A-4F62-8C52-4F4057902CDA}"/>
              </a:ext>
            </a:extLst>
          </p:cNvPr>
          <p:cNvCxnSpPr>
            <a:cxnSpLocks/>
          </p:cNvCxnSpPr>
          <p:nvPr/>
        </p:nvCxnSpPr>
        <p:spPr>
          <a:xfrm flipV="1">
            <a:off x="3603625" y="2796144"/>
            <a:ext cx="6473825" cy="7226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avni poveznik sa strelicom 16">
            <a:extLst>
              <a:ext uri="{FF2B5EF4-FFF2-40B4-BE49-F238E27FC236}">
                <a16:creationId xmlns:a16="http://schemas.microsoft.com/office/drawing/2014/main" id="{2BB97A21-E229-4182-B24A-0B2CFEE6FAC2}"/>
              </a:ext>
            </a:extLst>
          </p:cNvPr>
          <p:cNvCxnSpPr>
            <a:cxnSpLocks/>
          </p:cNvCxnSpPr>
          <p:nvPr/>
        </p:nvCxnSpPr>
        <p:spPr>
          <a:xfrm flipV="1">
            <a:off x="3917950" y="4040814"/>
            <a:ext cx="6159500" cy="3724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avni poveznik sa strelicom 18">
            <a:extLst>
              <a:ext uri="{FF2B5EF4-FFF2-40B4-BE49-F238E27FC236}">
                <a16:creationId xmlns:a16="http://schemas.microsoft.com/office/drawing/2014/main" id="{16B9BCE1-F55C-48FA-9EDE-A910DB92A547}"/>
              </a:ext>
            </a:extLst>
          </p:cNvPr>
          <p:cNvCxnSpPr>
            <a:cxnSpLocks/>
          </p:cNvCxnSpPr>
          <p:nvPr/>
        </p:nvCxnSpPr>
        <p:spPr>
          <a:xfrm>
            <a:off x="3794125" y="4822331"/>
            <a:ext cx="4835525" cy="55929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Ravni poveznik sa strelicom 20">
            <a:extLst>
              <a:ext uri="{FF2B5EF4-FFF2-40B4-BE49-F238E27FC236}">
                <a16:creationId xmlns:a16="http://schemas.microsoft.com/office/drawing/2014/main" id="{78B3EB88-7DC2-433A-B364-49D89DB6E141}"/>
              </a:ext>
            </a:extLst>
          </p:cNvPr>
          <p:cNvCxnSpPr>
            <a:cxnSpLocks/>
          </p:cNvCxnSpPr>
          <p:nvPr/>
        </p:nvCxnSpPr>
        <p:spPr>
          <a:xfrm>
            <a:off x="4241801" y="5265847"/>
            <a:ext cx="5635624" cy="3812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53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AFEF14-0FB9-473A-AC22-A0E7F01D2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solidFill>
                  <a:schemeClr val="accent2"/>
                </a:solidFill>
              </a:rPr>
              <a:t>An </a:t>
            </a:r>
            <a:r>
              <a:rPr lang="hr-HR" dirty="0" err="1">
                <a:solidFill>
                  <a:schemeClr val="accent2"/>
                </a:solidFill>
              </a:rPr>
              <a:t>airplane</a:t>
            </a:r>
            <a:r>
              <a:rPr lang="hr-HR" dirty="0">
                <a:solidFill>
                  <a:schemeClr val="accent2"/>
                </a:solidFill>
              </a:rPr>
              <a:t> procedure</a:t>
            </a:r>
          </a:p>
        </p:txBody>
      </p:sp>
      <p:pic>
        <p:nvPicPr>
          <p:cNvPr id="5" name="Rezervirano mjesto sadržaja 4" descr="Slika na kojoj se prikazuje snimka zaslona, računalo&#10;&#10;Opis je automatski generiran">
            <a:extLst>
              <a:ext uri="{FF2B5EF4-FFF2-40B4-BE49-F238E27FC236}">
                <a16:creationId xmlns:a16="http://schemas.microsoft.com/office/drawing/2014/main" id="{73A2D13C-93D3-481C-8ABE-682ED02D0B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5" t="13616" r="34896" b="26144"/>
          <a:stretch/>
        </p:blipFill>
        <p:spPr>
          <a:xfrm>
            <a:off x="838200" y="1849119"/>
            <a:ext cx="7299960" cy="4431505"/>
          </a:xfrm>
        </p:spPr>
      </p:pic>
      <p:pic>
        <p:nvPicPr>
          <p:cNvPr id="6" name="Rezervirano mjesto sadržaja 4">
            <a:extLst>
              <a:ext uri="{FF2B5EF4-FFF2-40B4-BE49-F238E27FC236}">
                <a16:creationId xmlns:a16="http://schemas.microsoft.com/office/drawing/2014/main" id="{64BE64AF-FF6F-484C-8C3F-776EC6927A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5" r="5345" b="6530"/>
          <a:stretch/>
        </p:blipFill>
        <p:spPr>
          <a:xfrm rot="270172">
            <a:off x="8331798" y="687968"/>
            <a:ext cx="3015895" cy="5051466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598D4FD5-B3E2-44DA-AB17-8F7B786A575B}"/>
              </a:ext>
            </a:extLst>
          </p:cNvPr>
          <p:cNvSpPr txBox="1"/>
          <p:nvPr/>
        </p:nvSpPr>
        <p:spPr>
          <a:xfrm>
            <a:off x="1378585" y="3429000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7F2F46C-69B7-40CE-AC82-219245580A61}"/>
              </a:ext>
            </a:extLst>
          </p:cNvPr>
          <p:cNvSpPr txBox="1"/>
          <p:nvPr/>
        </p:nvSpPr>
        <p:spPr>
          <a:xfrm>
            <a:off x="1352978" y="2097732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2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04C783A-D63C-42F1-85AC-C2A4E59A0764}"/>
              </a:ext>
            </a:extLst>
          </p:cNvPr>
          <p:cNvSpPr txBox="1"/>
          <p:nvPr/>
        </p:nvSpPr>
        <p:spPr>
          <a:xfrm>
            <a:off x="1378585" y="3818263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3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80DAD3C-DCFD-4579-AEC9-A77573D35FF5}"/>
              </a:ext>
            </a:extLst>
          </p:cNvPr>
          <p:cNvSpPr txBox="1"/>
          <p:nvPr/>
        </p:nvSpPr>
        <p:spPr>
          <a:xfrm>
            <a:off x="1378585" y="4279928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4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63E8964-A5E1-4987-A793-27EB3D7982A1}"/>
              </a:ext>
            </a:extLst>
          </p:cNvPr>
          <p:cNvSpPr txBox="1"/>
          <p:nvPr/>
        </p:nvSpPr>
        <p:spPr>
          <a:xfrm>
            <a:off x="1378585" y="2496332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7CEE56F-6501-49AC-93C7-21945BB962F6}"/>
              </a:ext>
            </a:extLst>
          </p:cNvPr>
          <p:cNvSpPr txBox="1"/>
          <p:nvPr/>
        </p:nvSpPr>
        <p:spPr>
          <a:xfrm>
            <a:off x="1378585" y="4741593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6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602B1CB-2735-48DE-98C2-936F32627A63}"/>
              </a:ext>
            </a:extLst>
          </p:cNvPr>
          <p:cNvSpPr txBox="1"/>
          <p:nvPr/>
        </p:nvSpPr>
        <p:spPr>
          <a:xfrm>
            <a:off x="1378585" y="5203258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7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D1FF5E6-AD2B-45A3-9191-67C58A5E7461}"/>
              </a:ext>
            </a:extLst>
          </p:cNvPr>
          <p:cNvSpPr txBox="1"/>
          <p:nvPr/>
        </p:nvSpPr>
        <p:spPr>
          <a:xfrm>
            <a:off x="1378585" y="5619193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8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E5E9A10-AEBA-4F31-A6A7-1CF9A8B31EF5}"/>
              </a:ext>
            </a:extLst>
          </p:cNvPr>
          <p:cNvSpPr txBox="1"/>
          <p:nvPr/>
        </p:nvSpPr>
        <p:spPr>
          <a:xfrm>
            <a:off x="1356360" y="2953623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38495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CFE558C-B01A-44FF-8228-D8EA06579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WORKBOK 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100 / B (</a:t>
            </a:r>
            <a:r>
              <a:rPr lang="hr-HR" sz="4000" dirty="0" err="1">
                <a:solidFill>
                  <a:schemeClr val="accent2"/>
                </a:solidFill>
              </a:rPr>
              <a:t>The</a:t>
            </a:r>
            <a:r>
              <a:rPr lang="hr-HR" sz="4000" dirty="0">
                <a:solidFill>
                  <a:schemeClr val="accent2"/>
                </a:solidFill>
              </a:rPr>
              <a:t> procedure at </a:t>
            </a:r>
            <a:r>
              <a:rPr lang="hr-HR" sz="4000" dirty="0" err="1">
                <a:solidFill>
                  <a:schemeClr val="accent2"/>
                </a:solidFill>
              </a:rPr>
              <a:t>the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airport</a:t>
            </a:r>
            <a:r>
              <a:rPr lang="hr-HR" sz="4000" dirty="0">
                <a:solidFill>
                  <a:schemeClr val="accent2"/>
                </a:solidFill>
              </a:rPr>
              <a:t>)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5347EA49-A92E-425A-9525-19F8B40FDF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598" t="28326" r="56173" b="36417"/>
          <a:stretch/>
        </p:blipFill>
        <p:spPr>
          <a:xfrm>
            <a:off x="838200" y="1849119"/>
            <a:ext cx="7594600" cy="4532748"/>
          </a:xfr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4AFE1214-0361-4EC4-9A94-D813265DB8DE}"/>
              </a:ext>
            </a:extLst>
          </p:cNvPr>
          <p:cNvSpPr/>
          <p:nvPr/>
        </p:nvSpPr>
        <p:spPr>
          <a:xfrm>
            <a:off x="8867775" y="2733675"/>
            <a:ext cx="2800350" cy="257175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u="sng" dirty="0"/>
              <a:t>REMEMBER</a:t>
            </a:r>
          </a:p>
          <a:p>
            <a:pPr algn="ctr"/>
            <a:endParaRPr lang="hr-HR" dirty="0"/>
          </a:p>
          <a:p>
            <a:pPr algn="ctr"/>
            <a:r>
              <a:rPr lang="en-US" dirty="0"/>
              <a:t>Use </a:t>
            </a:r>
            <a:r>
              <a:rPr lang="en-US" b="1" u="sng" dirty="0">
                <a:solidFill>
                  <a:schemeClr val="accent2"/>
                </a:solidFill>
              </a:rPr>
              <a:t>Present Simple </a:t>
            </a:r>
            <a:r>
              <a:rPr lang="en-US" dirty="0"/>
              <a:t>when you talk about  facts and things you do again and again.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E3D234D-C5DA-4EEA-BEB3-6B630720DA27}"/>
              </a:ext>
            </a:extLst>
          </p:cNvPr>
          <p:cNvSpPr txBox="1"/>
          <p:nvPr/>
        </p:nvSpPr>
        <p:spPr>
          <a:xfrm>
            <a:off x="2666999" y="3429000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go</a:t>
            </a:r>
            <a:r>
              <a:rPr lang="hr-HR" sz="2000" dirty="0">
                <a:solidFill>
                  <a:schemeClr val="accent2"/>
                </a:solidFill>
              </a:rPr>
              <a:t> to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4431E21-EC84-40E2-A807-E8520E1C568D}"/>
              </a:ext>
            </a:extLst>
          </p:cNvPr>
          <p:cNvSpPr txBox="1"/>
          <p:nvPr/>
        </p:nvSpPr>
        <p:spPr>
          <a:xfrm>
            <a:off x="1104899" y="3715383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works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247D38F-431A-4240-97C5-036913E41681}"/>
              </a:ext>
            </a:extLst>
          </p:cNvPr>
          <p:cNvSpPr txBox="1"/>
          <p:nvPr/>
        </p:nvSpPr>
        <p:spPr>
          <a:xfrm>
            <a:off x="3000372" y="3715383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puts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6D3C981-D5CE-47B0-8B64-D422331710E7}"/>
              </a:ext>
            </a:extLst>
          </p:cNvPr>
          <p:cNvSpPr txBox="1"/>
          <p:nvPr/>
        </p:nvSpPr>
        <p:spPr>
          <a:xfrm>
            <a:off x="1104899" y="4019550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gives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1171575-4CAB-4C72-A848-E42C6C5AFDB6}"/>
              </a:ext>
            </a:extLst>
          </p:cNvPr>
          <p:cNvSpPr txBox="1"/>
          <p:nvPr/>
        </p:nvSpPr>
        <p:spPr>
          <a:xfrm>
            <a:off x="2854324" y="4400610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go</a:t>
            </a:r>
            <a:r>
              <a:rPr lang="hr-HR" sz="2000" dirty="0">
                <a:solidFill>
                  <a:schemeClr val="accent2"/>
                </a:solidFill>
              </a:rPr>
              <a:t> </a:t>
            </a:r>
            <a:r>
              <a:rPr lang="hr-HR" sz="2000" dirty="0" err="1">
                <a:solidFill>
                  <a:schemeClr val="accent2"/>
                </a:solidFill>
              </a:rPr>
              <a:t>through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D20ED54-2982-41BC-995D-FCE2C860FA90}"/>
              </a:ext>
            </a:extLst>
          </p:cNvPr>
          <p:cNvSpPr txBox="1"/>
          <p:nvPr/>
        </p:nvSpPr>
        <p:spPr>
          <a:xfrm>
            <a:off x="885822" y="4696486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shows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A95D8B3-783D-4377-AA49-CC7F5765F42F}"/>
              </a:ext>
            </a:extLst>
          </p:cNvPr>
          <p:cNvSpPr txBox="1"/>
          <p:nvPr/>
        </p:nvSpPr>
        <p:spPr>
          <a:xfrm>
            <a:off x="1219197" y="5029633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checks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D7F7178-6C92-4ABA-9ED8-E9677D5C118A}"/>
              </a:ext>
            </a:extLst>
          </p:cNvPr>
          <p:cNvSpPr txBox="1"/>
          <p:nvPr/>
        </p:nvSpPr>
        <p:spPr>
          <a:xfrm>
            <a:off x="5486397" y="5373086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wait</a:t>
            </a:r>
            <a:r>
              <a:rPr lang="hr-HR" sz="2000" dirty="0">
                <a:solidFill>
                  <a:schemeClr val="accent2"/>
                </a:solidFill>
              </a:rPr>
              <a:t> for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876ADE4-6789-4344-BBA8-13A18D4F7C88}"/>
              </a:ext>
            </a:extLst>
          </p:cNvPr>
          <p:cNvSpPr txBox="1"/>
          <p:nvPr/>
        </p:nvSpPr>
        <p:spPr>
          <a:xfrm>
            <a:off x="3690933" y="5677421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hear</a:t>
            </a:r>
            <a:endParaRPr lang="hr-HR" sz="2000" dirty="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62B7F82-D4AB-459F-8822-60C42D897AA5}"/>
              </a:ext>
            </a:extLst>
          </p:cNvPr>
          <p:cNvSpPr txBox="1"/>
          <p:nvPr/>
        </p:nvSpPr>
        <p:spPr>
          <a:xfrm>
            <a:off x="885822" y="5981757"/>
            <a:ext cx="1914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err="1">
                <a:solidFill>
                  <a:schemeClr val="accent2"/>
                </a:solidFill>
              </a:rPr>
              <a:t>board</a:t>
            </a:r>
            <a:endParaRPr lang="hr-HR" sz="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2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C86F33D-29D6-451B-B1ED-363FBE942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</a:t>
            </a:r>
            <a:r>
              <a:rPr lang="en-GB" dirty="0">
                <a:solidFill>
                  <a:schemeClr val="accent2"/>
                </a:solidFill>
              </a:rPr>
              <a:t>does</a:t>
            </a:r>
            <a:r>
              <a:rPr lang="en-GB" dirty="0"/>
              <a:t> a security officer </a:t>
            </a:r>
            <a:r>
              <a:rPr lang="en-GB" dirty="0">
                <a:solidFill>
                  <a:schemeClr val="accent2"/>
                </a:solidFill>
              </a:rPr>
              <a:t>do</a:t>
            </a:r>
            <a:r>
              <a:rPr lang="en-GB" dirty="0"/>
              <a:t>?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523D42E-07F4-48EF-BFFB-212B7AD6E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A security officer </a:t>
            </a:r>
            <a:r>
              <a:rPr lang="en-GB" dirty="0">
                <a:solidFill>
                  <a:schemeClr val="accent2"/>
                </a:solidFill>
              </a:rPr>
              <a:t>checks </a:t>
            </a:r>
            <a:r>
              <a:rPr lang="en-GB" b="0" dirty="0"/>
              <a:t>luggage.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1C5B8406-1B1E-4633-A5E8-67C13BF44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46" y="1690688"/>
            <a:ext cx="5487988" cy="823912"/>
          </a:xfrm>
        </p:spPr>
        <p:txBody>
          <a:bodyPr/>
          <a:lstStyle/>
          <a:p>
            <a:r>
              <a:rPr lang="en-GB" b="0" dirty="0"/>
              <a:t>A security officer </a:t>
            </a:r>
            <a:r>
              <a:rPr lang="en-GB" dirty="0">
                <a:solidFill>
                  <a:schemeClr val="accent6"/>
                </a:solidFill>
              </a:rPr>
              <a:t>is checking</a:t>
            </a:r>
            <a:r>
              <a:rPr lang="en-GB" b="0" dirty="0">
                <a:solidFill>
                  <a:schemeClr val="accent6"/>
                </a:solidFill>
              </a:rPr>
              <a:t> </a:t>
            </a:r>
            <a:r>
              <a:rPr lang="en-GB" b="0" dirty="0"/>
              <a:t>luggage </a:t>
            </a:r>
            <a:r>
              <a:rPr lang="en-GB" b="0" u="sng" dirty="0"/>
              <a:t>now</a:t>
            </a:r>
            <a:r>
              <a:rPr lang="en-GB" b="0" dirty="0"/>
              <a:t>.</a:t>
            </a:r>
          </a:p>
        </p:txBody>
      </p:sp>
      <p:pic>
        <p:nvPicPr>
          <p:cNvPr id="1026" name="Picture 2" descr="7 Screening-Savvy, Packing Tips for Carry-on Bags - Weatherby Blog">
            <a:extLst>
              <a:ext uri="{FF2B5EF4-FFF2-40B4-BE49-F238E27FC236}">
                <a16:creationId xmlns:a16="http://schemas.microsoft.com/office/drawing/2014/main" id="{088DE057-5F78-45A8-8732-E4838BDADC5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994" y="2808288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curity check luggage RGB icon in 2020 | Checked luggage, Luggage, Custom  checks">
            <a:extLst>
              <a:ext uri="{FF2B5EF4-FFF2-40B4-BE49-F238E27FC236}">
                <a16:creationId xmlns:a16="http://schemas.microsoft.com/office/drawing/2014/main" id="{9811C3BB-3DFC-4332-A6D5-40DF4A87A46F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847976"/>
            <a:ext cx="5183188" cy="344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Naslov 1">
            <a:extLst>
              <a:ext uri="{FF2B5EF4-FFF2-40B4-BE49-F238E27FC236}">
                <a16:creationId xmlns:a16="http://schemas.microsoft.com/office/drawing/2014/main" id="{C7BAD42E-E5E9-4E1C-AE58-48FE89E029BE}"/>
              </a:ext>
            </a:extLst>
          </p:cNvPr>
          <p:cNvSpPr txBox="1">
            <a:spLocks/>
          </p:cNvSpPr>
          <p:nvPr/>
        </p:nvSpPr>
        <p:spPr>
          <a:xfrm>
            <a:off x="827088" y="365125"/>
            <a:ext cx="10515600" cy="13255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What</a:t>
            </a:r>
            <a:r>
              <a:rPr lang="en-GB" dirty="0">
                <a:solidFill>
                  <a:schemeClr val="accent6"/>
                </a:solidFill>
              </a:rPr>
              <a:t> </a:t>
            </a:r>
            <a:r>
              <a:rPr lang="en-GB" b="1" dirty="0">
                <a:solidFill>
                  <a:schemeClr val="accent6"/>
                </a:solidFill>
              </a:rPr>
              <a:t>is</a:t>
            </a:r>
            <a:r>
              <a:rPr lang="en-GB" dirty="0">
                <a:solidFill>
                  <a:schemeClr val="accent6"/>
                </a:solidFill>
              </a:rPr>
              <a:t> </a:t>
            </a:r>
            <a:r>
              <a:rPr lang="en-GB" dirty="0"/>
              <a:t>a security officer</a:t>
            </a:r>
            <a:r>
              <a:rPr lang="en-GB" b="1" dirty="0">
                <a:solidFill>
                  <a:schemeClr val="accent2"/>
                </a:solidFill>
              </a:rPr>
              <a:t> </a:t>
            </a:r>
            <a:r>
              <a:rPr lang="en-GB" b="1" dirty="0">
                <a:solidFill>
                  <a:schemeClr val="accent6"/>
                </a:solidFill>
              </a:rPr>
              <a:t>doing</a:t>
            </a:r>
            <a:r>
              <a:rPr lang="en-GB" b="1" dirty="0">
                <a:solidFill>
                  <a:schemeClr val="accent2"/>
                </a:solidFill>
              </a:rPr>
              <a:t> </a:t>
            </a:r>
            <a:r>
              <a:rPr lang="en-GB" u="sng" dirty="0"/>
              <a:t>now</a:t>
            </a:r>
            <a:r>
              <a:rPr lang="en-GB" dirty="0"/>
              <a:t>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C700835-E47C-4D8D-90F0-8FA9CC2EB5BB}"/>
              </a:ext>
            </a:extLst>
          </p:cNvPr>
          <p:cNvSpPr txBox="1"/>
          <p:nvPr/>
        </p:nvSpPr>
        <p:spPr>
          <a:xfrm>
            <a:off x="2018506" y="6035866"/>
            <a:ext cx="2800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err="1">
                <a:solidFill>
                  <a:schemeClr val="accent2"/>
                </a:solidFill>
              </a:rPr>
              <a:t>Present</a:t>
            </a:r>
            <a:r>
              <a:rPr lang="hr-HR" sz="2800" b="1" dirty="0">
                <a:solidFill>
                  <a:schemeClr val="accent2"/>
                </a:solidFill>
              </a:rPr>
              <a:t> </a:t>
            </a:r>
            <a:r>
              <a:rPr lang="hr-HR" sz="2800" b="1" dirty="0" err="1">
                <a:solidFill>
                  <a:schemeClr val="accent2"/>
                </a:solidFill>
              </a:rPr>
              <a:t>Simple</a:t>
            </a:r>
            <a:endParaRPr lang="hr-HR" sz="2800" b="1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6132639-6F79-4CC9-B381-1AE0D229BD64}"/>
              </a:ext>
            </a:extLst>
          </p:cNvPr>
          <p:cNvSpPr txBox="1"/>
          <p:nvPr/>
        </p:nvSpPr>
        <p:spPr>
          <a:xfrm>
            <a:off x="6934994" y="603586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2800" b="1" dirty="0" err="1">
                <a:solidFill>
                  <a:schemeClr val="accent6"/>
                </a:solidFill>
              </a:rPr>
              <a:t>Present</a:t>
            </a:r>
            <a:r>
              <a:rPr lang="hr-HR" sz="2800" b="1" dirty="0">
                <a:solidFill>
                  <a:schemeClr val="accent6"/>
                </a:solidFill>
              </a:rPr>
              <a:t> </a:t>
            </a:r>
            <a:r>
              <a:rPr lang="hr-HR" sz="2800" b="1" dirty="0" err="1">
                <a:solidFill>
                  <a:schemeClr val="accent6"/>
                </a:solidFill>
              </a:rPr>
              <a:t>Continuous</a:t>
            </a:r>
            <a:endParaRPr lang="hr-HR" sz="28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6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473</Words>
  <Application>Microsoft Office PowerPoint</Application>
  <PresentationFormat>Široki zaslon</PresentationFormat>
  <Paragraphs>132</Paragraphs>
  <Slides>16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sustava Office</vt:lpstr>
      <vt:lpstr>Unit 4: At the airport</vt:lpstr>
      <vt:lpstr>an airplane / a plane</vt:lpstr>
      <vt:lpstr>An airport</vt:lpstr>
      <vt:lpstr>An airport</vt:lpstr>
      <vt:lpstr>An airport  - Dr. Franjo Tuđman, Zagreb</vt:lpstr>
      <vt:lpstr>At the airport</vt:lpstr>
      <vt:lpstr>An airplane procedure</vt:lpstr>
      <vt:lpstr>WORKBOK PRACTICE pg 100 / B (The procedure at the airport)</vt:lpstr>
      <vt:lpstr>What does a security officer do?</vt:lpstr>
      <vt:lpstr>Language focus:</vt:lpstr>
      <vt:lpstr>WORKBOOK PRACTICE pg 102/ E</vt:lpstr>
      <vt:lpstr>HOMEWORK CHECK wb, pg 103 / F</vt:lpstr>
      <vt:lpstr>Listening: book, pg 89 / G</vt:lpstr>
      <vt:lpstr>Guess the riddle:</vt:lpstr>
      <vt:lpstr>Reading book, pg 90</vt:lpstr>
      <vt:lpstr>WORKBOOK PRACTICE pg 104 / 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4: At the airport</dc:title>
  <dc:creator>Ivona Zdunić</dc:creator>
  <cp:lastModifiedBy>Ivona Zdunić</cp:lastModifiedBy>
  <cp:revision>1</cp:revision>
  <dcterms:created xsi:type="dcterms:W3CDTF">2020-12-24T18:57:54Z</dcterms:created>
  <dcterms:modified xsi:type="dcterms:W3CDTF">2020-12-24T18:59:18Z</dcterms:modified>
</cp:coreProperties>
</file>